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Layouts/slideLayout14.xml" ContentType="application/vnd.openxmlformats-officedocument.presentationml.slideLayout+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s/slide3.xml" ContentType="application/vnd.openxmlformats-officedocument.presentationml.slide+xml"/>
  <Override PartName="/ppt/slideLayouts/slideLayout9.xml" ContentType="application/vnd.openxmlformats-officedocument.presentationml.slideLayout+xml"/>
  <Override PartName="/ppt/slides/slide4.xml" ContentType="application/vnd.openxmlformats-officedocument.presentationml.slide+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docProps/core.xml" ContentType="application/vnd.openxmlformats-package.core-properties+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slideLayouts/slideLayout13.xml" ContentType="application/vnd.openxmlformats-officedocument.presentationml.slideLayout+xml"/>
  <Default Extension="bin" ContentType="application/vnd.openxmlformats-officedocument.presentationml.printerSettings"/>
  <Default Extension="rels" ContentType="application/vnd.openxmlformats-package.relationships+xml"/>
  <Override PartName="/ppt/slides/slide6.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sldIdLst>
    <p:sldId id="256" r:id="rId2"/>
    <p:sldId id="259" r:id="rId3"/>
    <p:sldId id="260" r:id="rId4"/>
    <p:sldId id="263" r:id="rId5"/>
    <p:sldId id="264" r:id="rId6"/>
    <p:sldId id="261" r:id="rId7"/>
    <p:sldId id="26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9918" autoAdjust="0"/>
  </p:normalViewPr>
  <p:slideViewPr>
    <p:cSldViewPr snapToGrid="0" snapToObjects="1">
      <p:cViewPr varScale="1">
        <p:scale>
          <a:sx n="92" d="100"/>
          <a:sy n="92" d="100"/>
        </p:scale>
        <p:origin x="-81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8" Type="http://schemas.openxmlformats.org/officeDocument/2006/relationships/slide" Target="slides/slide7.xml"/><Relationship Id="rId13" Type="http://schemas.openxmlformats.org/officeDocument/2006/relationships/tableStyles" Target="tableStyles.xml"/><Relationship Id="rId10" Type="http://schemas.openxmlformats.org/officeDocument/2006/relationships/presProps" Target="presProps.xml"/><Relationship Id="rId5"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 Target="slides/slide1.xml"/><Relationship Id="rId9" Type="http://schemas.openxmlformats.org/officeDocument/2006/relationships/printerSettings" Target="printerSettings/printerSettings1.bin"/><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3"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smtClean="0"/>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034BBA54-F19C-4F47-AFC2-0C3632E67A34}" type="datetimeFigureOut">
              <a:rPr lang="en-US" smtClean="0"/>
              <a:pPr/>
              <a:t>12/22/11</a:t>
            </a:fld>
            <a:endParaRPr lang="en-US" dirty="0"/>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7F5ED8E0-F3F3-F945-A846-1FE6B5A6E693}" type="slidenum">
              <a:rPr lang="en-US" smtClean="0"/>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034BBA54-F19C-4F47-AFC2-0C3632E67A34}" type="datetimeFigureOut">
              <a:rPr lang="en-US" smtClean="0"/>
              <a:pPr/>
              <a:t>12/22/11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5ED8E0-F3F3-F945-A846-1FE6B5A6E69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4BBA54-F19C-4F47-AFC2-0C3632E67A34}" type="datetimeFigureOut">
              <a:rPr lang="en-US" smtClean="0"/>
              <a:pPr/>
              <a:t>12/22/11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ED8E0-F3F3-F945-A846-1FE6B5A6E69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4BBA54-F19C-4F47-AFC2-0C3632E67A34}" type="datetimeFigureOut">
              <a:rPr lang="en-US" smtClean="0"/>
              <a:pPr/>
              <a:t>12/22/11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ED8E0-F3F3-F945-A846-1FE6B5A6E693}" type="slidenum">
              <a:rPr lang="en-US" smtClean="0"/>
              <a:pPr/>
              <a:t>‹#›</a:t>
            </a:fld>
            <a:endParaRPr lang="en-US" dirty="0"/>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4BBA54-F19C-4F47-AFC2-0C3632E67A34}" type="datetimeFigureOut">
              <a:rPr lang="en-US" smtClean="0"/>
              <a:pPr/>
              <a:t>12/22/11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ED8E0-F3F3-F945-A846-1FE6B5A6E69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4BBA54-F19C-4F47-AFC2-0C3632E67A34}" type="datetimeFigureOut">
              <a:rPr lang="en-US" smtClean="0"/>
              <a:pPr/>
              <a:t>12/22/11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ED8E0-F3F3-F945-A846-1FE6B5A6E693}" type="slidenum">
              <a:rPr lang="en-US" smtClean="0"/>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4BBA54-F19C-4F47-AFC2-0C3632E67A34}" type="datetimeFigureOut">
              <a:rPr lang="en-US" smtClean="0"/>
              <a:pPr/>
              <a:t>12/22/11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ED8E0-F3F3-F945-A846-1FE6B5A6E69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smtClean="0"/>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4BBA54-F19C-4F47-AFC2-0C3632E67A34}" type="datetimeFigureOut">
              <a:rPr lang="en-US" smtClean="0"/>
              <a:pPr/>
              <a:t>12/22/11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7F5ED8E0-F3F3-F945-A846-1FE6B5A6E693}" type="slidenum">
              <a:rPr lang="en-US" smtClean="0"/>
              <a:pPr/>
              <a:t>‹#›</a:t>
            </a:fld>
            <a:endParaRPr lang="en-US" dirty="0"/>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34BBA54-F19C-4F47-AFC2-0C3632E67A34}" type="datetimeFigureOut">
              <a:rPr lang="en-US" smtClean="0"/>
              <a:pPr/>
              <a:t>12/22/11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ED8E0-F3F3-F945-A846-1FE6B5A6E69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34BBA54-F19C-4F47-AFC2-0C3632E67A34}" type="datetimeFigureOut">
              <a:rPr lang="en-US" smtClean="0"/>
              <a:pPr/>
              <a:t>12/22/11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5ED8E0-F3F3-F945-A846-1FE6B5A6E693}" type="slidenum">
              <a:rPr lang="en-US" smtClean="0"/>
              <a:pPr/>
              <a:t>‹#›</a:t>
            </a:fld>
            <a:endParaRPr lang="en-US" dirty="0"/>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34BBA54-F19C-4F47-AFC2-0C3632E67A34}" type="datetimeFigureOut">
              <a:rPr lang="en-US" smtClean="0"/>
              <a:pPr/>
              <a:t>12/22/11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ED8E0-F3F3-F945-A846-1FE6B5A6E693}" type="slidenum">
              <a:rPr lang="en-US" smtClean="0"/>
              <a:pPr/>
              <a:t>‹#›</a:t>
            </a:fld>
            <a:endParaRPr lang="en-US" dirty="0"/>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34BBA54-F19C-4F47-AFC2-0C3632E67A34}" type="datetimeFigureOut">
              <a:rPr lang="en-US" smtClean="0"/>
              <a:pPr/>
              <a:t>12/22/11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ED8E0-F3F3-F945-A846-1FE6B5A6E693}" type="slidenum">
              <a:rPr lang="en-US" smtClean="0"/>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34BBA54-F19C-4F47-AFC2-0C3632E67A34}" type="datetimeFigureOut">
              <a:rPr lang="en-US" smtClean="0"/>
              <a:pPr/>
              <a:t>12/22/11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ED8E0-F3F3-F945-A846-1FE6B5A6E693}" type="slidenum">
              <a:rPr lang="en-US" smtClean="0"/>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4BBA54-F19C-4F47-AFC2-0C3632E67A34}" type="datetimeFigureOut">
              <a:rPr lang="en-US" smtClean="0"/>
              <a:pPr/>
              <a:t>12/22/11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5ED8E0-F3F3-F945-A846-1FE6B5A6E69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image" Target="../media/image1.jpeg"/><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theme" Target="../theme/theme1.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6"/>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fld id="{034BBA54-F19C-4F47-AFC2-0C3632E67A34}" type="datetimeFigureOut">
              <a:rPr lang="en-US" smtClean="0"/>
              <a:pPr/>
              <a:t>12/22/11</a:t>
            </a:fld>
            <a:endParaRPr lang="en-US" dirty="0"/>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endParaRPr lang="en-US" dirty="0"/>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fld id="{7F5ED8E0-F3F3-F945-A846-1FE6B5A6E693}" type="slidenum">
              <a:rPr lang="en-US" smtClean="0"/>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 Id="rId5"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 Id="rId5"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 Id="rId5"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3"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Hanukkah</a:t>
            </a:r>
            <a:endParaRPr lang="en-US" dirty="0"/>
          </a:p>
        </p:txBody>
      </p:sp>
      <p:sp>
        <p:nvSpPr>
          <p:cNvPr id="3" name="Subtitle 2"/>
          <p:cNvSpPr>
            <a:spLocks noGrp="1"/>
          </p:cNvSpPr>
          <p:nvPr>
            <p:ph idx="1"/>
          </p:nvPr>
        </p:nvSpPr>
        <p:spPr>
          <a:xfrm>
            <a:off x="2286001" y="2183452"/>
            <a:ext cx="6197600" cy="3840163"/>
          </a:xfrm>
        </p:spPr>
        <p:txBody>
          <a:bodyPr/>
          <a:lstStyle/>
          <a:p>
            <a:r>
              <a:rPr lang="en-US" dirty="0" smtClean="0"/>
              <a:t>History</a:t>
            </a:r>
          </a:p>
          <a:p>
            <a:r>
              <a:rPr lang="en-US" dirty="0" smtClean="0"/>
              <a:t>Celebration</a:t>
            </a:r>
            <a:endParaRPr lang="en-US" dirty="0"/>
          </a:p>
        </p:txBody>
      </p:sp>
      <p:pic>
        <p:nvPicPr>
          <p:cNvPr id="5" name="Picture 4"/>
          <p:cNvPicPr>
            <a:picLocks noChangeAspect="1"/>
          </p:cNvPicPr>
          <p:nvPr/>
        </p:nvPicPr>
        <p:blipFill>
          <a:blip r:embed="rId2"/>
          <a:stretch>
            <a:fillRect/>
          </a:stretch>
        </p:blipFill>
        <p:spPr>
          <a:xfrm>
            <a:off x="0" y="3571177"/>
            <a:ext cx="2857500" cy="2857500"/>
          </a:xfrm>
          <a:prstGeom prst="rect">
            <a:avLst/>
          </a:prstGeom>
        </p:spPr>
      </p:pic>
      <p:pic>
        <p:nvPicPr>
          <p:cNvPr id="7" name="Picture 6"/>
          <p:cNvPicPr>
            <a:picLocks noChangeAspect="1"/>
          </p:cNvPicPr>
          <p:nvPr/>
        </p:nvPicPr>
        <p:blipFill>
          <a:blip r:embed="rId3"/>
          <a:stretch>
            <a:fillRect/>
          </a:stretch>
        </p:blipFill>
        <p:spPr>
          <a:xfrm>
            <a:off x="0" y="456252"/>
            <a:ext cx="4428253" cy="1503401"/>
          </a:xfrm>
          <a:prstGeom prst="rect">
            <a:avLst/>
          </a:prstGeom>
        </p:spPr>
      </p:pic>
      <p:pic>
        <p:nvPicPr>
          <p:cNvPr id="8" name="Picture 7"/>
          <p:cNvPicPr>
            <a:picLocks noChangeAspect="1"/>
          </p:cNvPicPr>
          <p:nvPr/>
        </p:nvPicPr>
        <p:blipFill>
          <a:blip r:embed="rId4"/>
          <a:stretch>
            <a:fillRect/>
          </a:stretch>
        </p:blipFill>
        <p:spPr>
          <a:xfrm>
            <a:off x="5901784" y="3690656"/>
            <a:ext cx="2800249" cy="2738021"/>
          </a:xfrm>
          <a:prstGeom prst="rect">
            <a:avLst/>
          </a:prstGeom>
        </p:spPr>
      </p:pic>
      <p:sp>
        <p:nvSpPr>
          <p:cNvPr id="9" name="TextBox 8"/>
          <p:cNvSpPr txBox="1"/>
          <p:nvPr/>
        </p:nvSpPr>
        <p:spPr>
          <a:xfrm>
            <a:off x="7637879" y="4376078"/>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p:nvPicPr>
        <p:blipFill>
          <a:blip r:embed="rId5"/>
          <a:stretch>
            <a:fillRect/>
          </a:stretch>
        </p:blipFill>
        <p:spPr>
          <a:xfrm>
            <a:off x="3462927" y="3953283"/>
            <a:ext cx="2166791" cy="21667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456252"/>
            <a:ext cx="7824788" cy="1323041"/>
          </a:xfrm>
        </p:spPr>
        <p:txBody>
          <a:bodyPr/>
          <a:lstStyle/>
          <a:p>
            <a:r>
              <a:rPr lang="en-US" dirty="0" smtClean="0">
                <a:solidFill>
                  <a:srgbClr val="660066"/>
                </a:solidFill>
              </a:rPr>
              <a:t>GIFTS,GAMES,AND FOODS</a:t>
            </a:r>
            <a:endParaRPr lang="en-US" dirty="0">
              <a:solidFill>
                <a:srgbClr val="660066"/>
              </a:solidFill>
            </a:endParaRPr>
          </a:p>
        </p:txBody>
      </p:sp>
      <p:sp>
        <p:nvSpPr>
          <p:cNvPr id="3" name="Content Placeholder 2"/>
          <p:cNvSpPr>
            <a:spLocks noGrp="1"/>
          </p:cNvSpPr>
          <p:nvPr>
            <p:ph idx="1"/>
          </p:nvPr>
        </p:nvSpPr>
        <p:spPr>
          <a:xfrm>
            <a:off x="461800" y="2286000"/>
            <a:ext cx="7834193" cy="4175977"/>
          </a:xfrm>
        </p:spPr>
        <p:txBody>
          <a:bodyPr>
            <a:normAutofit fontScale="92500" lnSpcReduction="20000"/>
          </a:bodyPr>
          <a:lstStyle/>
          <a:p>
            <a:pPr>
              <a:buNone/>
            </a:pPr>
            <a:r>
              <a:rPr lang="en-US" sz="3600" dirty="0" smtClean="0">
                <a:solidFill>
                  <a:srgbClr val="3366FF"/>
                </a:solidFill>
              </a:rPr>
              <a:t>Gifts, people love to give  gifts, most of them are homemade.  Some gifts can be passed down from family to family.</a:t>
            </a:r>
          </a:p>
          <a:p>
            <a:pPr>
              <a:buNone/>
            </a:pPr>
            <a:r>
              <a:rPr lang="en-US" sz="3600" dirty="0" smtClean="0">
                <a:solidFill>
                  <a:srgbClr val="3366FF"/>
                </a:solidFill>
              </a:rPr>
              <a:t> </a:t>
            </a:r>
            <a:r>
              <a:rPr lang="en-US" sz="3600" dirty="0" smtClean="0">
                <a:solidFill>
                  <a:schemeClr val="accent5">
                    <a:lumMod val="75000"/>
                  </a:schemeClr>
                </a:solidFill>
              </a:rPr>
              <a:t>Games most games Jewish people play is…………….. Drum roll please……dreidel!!!!!!</a:t>
            </a:r>
            <a:r>
              <a:rPr lang="en-US" sz="3600" dirty="0" smtClean="0">
                <a:solidFill>
                  <a:schemeClr val="accent5">
                    <a:lumMod val="75000"/>
                  </a:schemeClr>
                </a:solidFill>
                <a:sym typeface="Wingdings"/>
              </a:rPr>
              <a:t></a:t>
            </a:r>
            <a:endParaRPr lang="en-US" sz="3600" dirty="0" smtClean="0">
              <a:solidFill>
                <a:schemeClr val="accent5">
                  <a:lumMod val="75000"/>
                </a:schemeClr>
              </a:solidFill>
            </a:endParaRPr>
          </a:p>
          <a:p>
            <a:pPr>
              <a:buNone/>
            </a:pPr>
            <a:r>
              <a:rPr lang="en-US" sz="3600" dirty="0" smtClean="0">
                <a:solidFill>
                  <a:srgbClr val="FF6600"/>
                </a:solidFill>
              </a:rPr>
              <a:t>FOODS the foods Jewish eat are latkes, (a potato pancakes) sufaganiyot (a jelly doughnuts).</a:t>
            </a:r>
            <a:r>
              <a:rPr lang="en-US" sz="3600" dirty="0" smtClean="0">
                <a:solidFill>
                  <a:srgbClr val="FF6600"/>
                </a:solidFill>
                <a:sym typeface="Wingdings"/>
              </a:rPr>
              <a:t> </a:t>
            </a:r>
            <a:endParaRPr lang="en-US" sz="3600" dirty="0" smtClean="0">
              <a:solidFill>
                <a:srgbClr val="FF6600"/>
              </a:solidFill>
            </a:endParaRPr>
          </a:p>
        </p:txBody>
      </p:sp>
      <p:pic>
        <p:nvPicPr>
          <p:cNvPr id="5" name="Picture 4"/>
          <p:cNvPicPr>
            <a:picLocks noChangeAspect="1"/>
          </p:cNvPicPr>
          <p:nvPr/>
        </p:nvPicPr>
        <p:blipFill>
          <a:blip r:embed="rId2"/>
          <a:stretch>
            <a:fillRect/>
          </a:stretch>
        </p:blipFill>
        <p:spPr>
          <a:xfrm>
            <a:off x="4873112" y="3360963"/>
            <a:ext cx="3422881" cy="2279987"/>
          </a:xfrm>
          <a:prstGeom prst="rect">
            <a:avLst/>
          </a:prstGeom>
        </p:spPr>
      </p:pic>
      <p:sp>
        <p:nvSpPr>
          <p:cNvPr id="6" name="TextBox 5"/>
          <p:cNvSpPr txBox="1"/>
          <p:nvPr/>
        </p:nvSpPr>
        <p:spPr>
          <a:xfrm>
            <a:off x="5960106" y="4675417"/>
            <a:ext cx="184666"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1"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1"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lide(fromBottom)">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2"/>
            <a:ext cx="6332631" cy="1323041"/>
          </a:xfrm>
        </p:spPr>
        <p:txBody>
          <a:bodyPr/>
          <a:lstStyle/>
          <a:p>
            <a:r>
              <a:rPr lang="en-US" sz="7200" dirty="0" smtClean="0">
                <a:solidFill>
                  <a:srgbClr val="FF6600"/>
                </a:solidFill>
              </a:rPr>
              <a:t>DREIDELS</a:t>
            </a:r>
            <a:endParaRPr lang="en-US" sz="7200" dirty="0">
              <a:solidFill>
                <a:srgbClr val="FF6600"/>
              </a:solidFill>
            </a:endParaRPr>
          </a:p>
        </p:txBody>
      </p:sp>
      <p:sp>
        <p:nvSpPr>
          <p:cNvPr id="3" name="Content Placeholder 2"/>
          <p:cNvSpPr>
            <a:spLocks noGrp="1"/>
          </p:cNvSpPr>
          <p:nvPr>
            <p:ph idx="1"/>
          </p:nvPr>
        </p:nvSpPr>
        <p:spPr>
          <a:xfrm>
            <a:off x="390739" y="2286000"/>
            <a:ext cx="8092861" cy="3840163"/>
          </a:xfrm>
        </p:spPr>
        <p:txBody>
          <a:bodyPr/>
          <a:lstStyle/>
          <a:p>
            <a:pPr>
              <a:buNone/>
            </a:pPr>
            <a:r>
              <a:rPr lang="en-US" dirty="0" smtClean="0">
                <a:solidFill>
                  <a:schemeClr val="accent4">
                    <a:lumMod val="75000"/>
                  </a:schemeClr>
                </a:solidFill>
              </a:rPr>
              <a:t>The most famous  game people like to play is dreidel.  Dreidels are like a top.  They have four sides with Hebrew letters.  The letters stand for Nes, Gadol, Hayah, Sham.  As much as we like dreidels they can become a very hard game.</a:t>
            </a:r>
            <a:endParaRPr lang="en-US" dirty="0">
              <a:solidFill>
                <a:schemeClr val="accent4">
                  <a:lumMod val="75000"/>
                </a:schemeClr>
              </a:solidFill>
            </a:endParaRPr>
          </a:p>
        </p:txBody>
      </p:sp>
      <p:pic>
        <p:nvPicPr>
          <p:cNvPr id="4" name="Picture 3"/>
          <p:cNvPicPr>
            <a:picLocks noChangeAspect="1"/>
          </p:cNvPicPr>
          <p:nvPr/>
        </p:nvPicPr>
        <p:blipFill>
          <a:blip r:embed="rId2"/>
          <a:stretch>
            <a:fillRect/>
          </a:stretch>
        </p:blipFill>
        <p:spPr>
          <a:xfrm>
            <a:off x="4160828" y="3447317"/>
            <a:ext cx="4322772" cy="31375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accel="50000" decel="5000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1"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2"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arn(inHorizontal)">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P spid="3" grpId="2"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Maccabees</a:t>
            </a:r>
            <a:endParaRPr lang="en-US" dirty="0"/>
          </a:p>
        </p:txBody>
      </p:sp>
      <p:sp>
        <p:nvSpPr>
          <p:cNvPr id="3" name="Content Placeholder 2"/>
          <p:cNvSpPr>
            <a:spLocks noGrp="1"/>
          </p:cNvSpPr>
          <p:nvPr>
            <p:ph idx="1"/>
          </p:nvPr>
        </p:nvSpPr>
        <p:spPr/>
        <p:txBody>
          <a:bodyPr/>
          <a:lstStyle/>
          <a:p>
            <a:r>
              <a:rPr lang="en-US" dirty="0" smtClean="0"/>
              <a:t>The Maccabees were a religious group of people that fought against the greeks for their  religion. The Maccabees were excellent fighters. They once beat a group of greeks when they were out numbered. </a:t>
            </a:r>
            <a:endParaRPr lang="en-US" dirty="0"/>
          </a:p>
        </p:txBody>
      </p:sp>
      <p:pic>
        <p:nvPicPr>
          <p:cNvPr id="6" name="Picture 5"/>
          <p:cNvPicPr>
            <a:picLocks noChangeAspect="1"/>
          </p:cNvPicPr>
          <p:nvPr/>
        </p:nvPicPr>
        <p:blipFill>
          <a:blip r:embed="rId2"/>
          <a:stretch>
            <a:fillRect/>
          </a:stretch>
        </p:blipFill>
        <p:spPr>
          <a:xfrm>
            <a:off x="6428530" y="4629098"/>
            <a:ext cx="1980216" cy="2136066"/>
          </a:xfrm>
          <a:prstGeom prst="rect">
            <a:avLst/>
          </a:prstGeom>
        </p:spPr>
      </p:pic>
      <p:pic>
        <p:nvPicPr>
          <p:cNvPr id="7" name="Picture 6"/>
          <p:cNvPicPr>
            <a:picLocks noChangeAspect="1"/>
          </p:cNvPicPr>
          <p:nvPr/>
        </p:nvPicPr>
        <p:blipFill>
          <a:blip r:embed="rId3"/>
          <a:stretch>
            <a:fillRect/>
          </a:stretch>
        </p:blipFill>
        <p:spPr>
          <a:xfrm>
            <a:off x="409035" y="4629098"/>
            <a:ext cx="2080954" cy="1734128"/>
          </a:xfrm>
          <a:prstGeom prst="rect">
            <a:avLst/>
          </a:prstGeom>
        </p:spPr>
      </p:pic>
      <p:pic>
        <p:nvPicPr>
          <p:cNvPr id="8" name="Picture 7"/>
          <p:cNvPicPr>
            <a:picLocks noChangeAspect="1"/>
          </p:cNvPicPr>
          <p:nvPr/>
        </p:nvPicPr>
        <p:blipFill>
          <a:blip r:embed="rId4"/>
          <a:stretch>
            <a:fillRect/>
          </a:stretch>
        </p:blipFill>
        <p:spPr>
          <a:xfrm>
            <a:off x="2489989" y="4662240"/>
            <a:ext cx="3519275" cy="1759638"/>
          </a:xfrm>
          <a:prstGeom prst="rect">
            <a:avLst/>
          </a:prstGeom>
        </p:spPr>
      </p:pic>
      <p:pic>
        <p:nvPicPr>
          <p:cNvPr id="9" name="Picture 8"/>
          <p:cNvPicPr>
            <a:picLocks noChangeAspect="1"/>
          </p:cNvPicPr>
          <p:nvPr/>
        </p:nvPicPr>
        <p:blipFill>
          <a:blip r:embed="rId5"/>
          <a:stretch>
            <a:fillRect/>
          </a:stretch>
        </p:blipFill>
        <p:spPr>
          <a:xfrm>
            <a:off x="409035" y="2286000"/>
            <a:ext cx="2017279" cy="234309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Hanukah became a holiday.</a:t>
            </a:r>
            <a:endParaRPr lang="en-US" dirty="0"/>
          </a:p>
        </p:txBody>
      </p:sp>
      <p:sp>
        <p:nvSpPr>
          <p:cNvPr id="3" name="Content Placeholder 2"/>
          <p:cNvSpPr>
            <a:spLocks noGrp="1"/>
          </p:cNvSpPr>
          <p:nvPr>
            <p:ph idx="1"/>
          </p:nvPr>
        </p:nvSpPr>
        <p:spPr/>
        <p:txBody>
          <a:bodyPr/>
          <a:lstStyle/>
          <a:p>
            <a:r>
              <a:rPr lang="en-US" dirty="0" smtClean="0"/>
              <a:t>When the Maccabees defeated the greeks they hurried to the temple and made sure that they had oil to fill the eternal light. Unfortunately they did not have enough oil to last a long time. Fortunately they did not know that it would last eight days and eight nights!</a:t>
            </a:r>
          </a:p>
          <a:p>
            <a:r>
              <a:rPr lang="en-US" dirty="0" smtClean="0"/>
              <a:t>The Jews celebrate Hanukah  because of the eight days and nights that the eternal light burned.</a:t>
            </a:r>
          </a:p>
        </p:txBody>
      </p:sp>
      <p:pic>
        <p:nvPicPr>
          <p:cNvPr id="4" name="Picture 3"/>
          <p:cNvPicPr>
            <a:picLocks noChangeAspect="1"/>
          </p:cNvPicPr>
          <p:nvPr/>
        </p:nvPicPr>
        <p:blipFill>
          <a:blip r:embed="rId2"/>
          <a:stretch>
            <a:fillRect/>
          </a:stretch>
        </p:blipFill>
        <p:spPr>
          <a:xfrm>
            <a:off x="0" y="2286000"/>
            <a:ext cx="2285999" cy="436782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solidFill>
                  <a:srgbClr val="660066"/>
                </a:solidFill>
              </a:rPr>
              <a:t>Religion</a:t>
            </a:r>
            <a:r>
              <a:rPr lang="en-US" dirty="0" smtClean="0">
                <a:solidFill>
                  <a:srgbClr val="800000"/>
                </a:solidFill>
              </a:rPr>
              <a:t> and</a:t>
            </a:r>
            <a:r>
              <a:rPr lang="en-US" dirty="0" smtClean="0">
                <a:solidFill>
                  <a:srgbClr val="660066"/>
                </a:solidFill>
              </a:rPr>
              <a:t> </a:t>
            </a:r>
            <a:r>
              <a:rPr lang="en-US" dirty="0" smtClean="0">
                <a:solidFill>
                  <a:srgbClr val="3366FF"/>
                </a:solidFill>
              </a:rPr>
              <a:t>The Jewish people</a:t>
            </a:r>
            <a:endParaRPr lang="en-US" dirty="0">
              <a:solidFill>
                <a:srgbClr val="3366FF"/>
              </a:solidFill>
            </a:endParaRPr>
          </a:p>
        </p:txBody>
      </p:sp>
      <p:sp>
        <p:nvSpPr>
          <p:cNvPr id="3" name="Content Placeholder 2"/>
          <p:cNvSpPr>
            <a:spLocks noGrp="1"/>
          </p:cNvSpPr>
          <p:nvPr>
            <p:ph idx="1"/>
          </p:nvPr>
        </p:nvSpPr>
        <p:spPr>
          <a:xfrm>
            <a:off x="658814" y="2286000"/>
            <a:ext cx="7824788" cy="3840163"/>
          </a:xfrm>
        </p:spPr>
        <p:txBody>
          <a:bodyPr/>
          <a:lstStyle/>
          <a:p>
            <a:pPr>
              <a:buNone/>
            </a:pPr>
            <a:r>
              <a:rPr lang="en-US" dirty="0" smtClean="0">
                <a:solidFill>
                  <a:srgbClr val="660066"/>
                </a:solidFill>
              </a:rPr>
              <a:t>The Jewish religion is called Judaism. Jewish call the place were they pray a Temple.</a:t>
            </a:r>
          </a:p>
          <a:p>
            <a:pPr>
              <a:buNone/>
            </a:pPr>
            <a:endParaRPr lang="en-US" dirty="0" smtClean="0">
              <a:solidFill>
                <a:srgbClr val="660066"/>
              </a:solidFill>
            </a:endParaRPr>
          </a:p>
          <a:p>
            <a:pPr>
              <a:buNone/>
            </a:pPr>
            <a:endParaRPr lang="en-US" dirty="0" smtClean="0">
              <a:solidFill>
                <a:srgbClr val="660066"/>
              </a:solidFill>
            </a:endParaRPr>
          </a:p>
          <a:p>
            <a:pPr>
              <a:buNone/>
            </a:pPr>
            <a:endParaRPr lang="en-US" dirty="0" smtClean="0">
              <a:solidFill>
                <a:srgbClr val="660066"/>
              </a:solidFill>
            </a:endParaRPr>
          </a:p>
          <a:p>
            <a:pPr>
              <a:buNone/>
            </a:pPr>
            <a:r>
              <a:rPr lang="en-US" dirty="0" smtClean="0">
                <a:solidFill>
                  <a:srgbClr val="3366FF"/>
                </a:solidFill>
              </a:rPr>
              <a:t>There are over 14 million Jewish people in the world. Most</a:t>
            </a:r>
          </a:p>
          <a:p>
            <a:pPr>
              <a:buNone/>
            </a:pPr>
            <a:r>
              <a:rPr lang="en-US" dirty="0" smtClean="0">
                <a:solidFill>
                  <a:srgbClr val="3366FF"/>
                </a:solidFill>
              </a:rPr>
              <a:t> Jews live in a place called Israel and their official  language is Hebrew.</a:t>
            </a:r>
          </a:p>
          <a:p>
            <a:pPr>
              <a:buNone/>
            </a:pPr>
            <a:endParaRPr lang="en-US" dirty="0" smtClean="0">
              <a:solidFill>
                <a:srgbClr val="660066"/>
              </a:solidFill>
            </a:endParaRPr>
          </a:p>
          <a:p>
            <a:pPr>
              <a:buNone/>
            </a:pPr>
            <a:endParaRPr lang="en-US" dirty="0" smtClean="0">
              <a:solidFill>
                <a:srgbClr val="660066"/>
              </a:solidFill>
            </a:endParaRPr>
          </a:p>
          <a:p>
            <a:pPr>
              <a:buNone/>
            </a:pPr>
            <a:endParaRPr lang="en-US" dirty="0" smtClean="0">
              <a:solidFill>
                <a:srgbClr val="660066"/>
              </a:solidFill>
            </a:endParaRPr>
          </a:p>
          <a:p>
            <a:pPr>
              <a:buNone/>
            </a:pPr>
            <a:endParaRPr lang="en-US" dirty="0">
              <a:solidFill>
                <a:srgbClr val="660066"/>
              </a:solidFill>
            </a:endParaRPr>
          </a:p>
        </p:txBody>
      </p:sp>
      <p:pic>
        <p:nvPicPr>
          <p:cNvPr id="4" name="Picture 3"/>
          <p:cNvPicPr>
            <a:picLocks noChangeAspect="1"/>
          </p:cNvPicPr>
          <p:nvPr/>
        </p:nvPicPr>
        <p:blipFill>
          <a:blip r:embed="rId2"/>
          <a:stretch>
            <a:fillRect/>
          </a:stretch>
        </p:blipFill>
        <p:spPr>
          <a:xfrm>
            <a:off x="7130762" y="2733357"/>
            <a:ext cx="1678318" cy="1258738"/>
          </a:xfrm>
          <a:prstGeom prst="rect">
            <a:avLst/>
          </a:prstGeom>
        </p:spPr>
      </p:pic>
      <p:pic>
        <p:nvPicPr>
          <p:cNvPr id="6" name="Picture 5"/>
          <p:cNvPicPr>
            <a:picLocks noChangeAspect="1"/>
          </p:cNvPicPr>
          <p:nvPr/>
        </p:nvPicPr>
        <p:blipFill>
          <a:blip r:embed="rId3"/>
          <a:stretch>
            <a:fillRect/>
          </a:stretch>
        </p:blipFill>
        <p:spPr>
          <a:xfrm>
            <a:off x="2526979" y="2733357"/>
            <a:ext cx="2481151" cy="2247469"/>
          </a:xfrm>
          <a:prstGeom prst="rect">
            <a:avLst/>
          </a:prstGeom>
        </p:spPr>
      </p:pic>
      <p:pic>
        <p:nvPicPr>
          <p:cNvPr id="7" name="Picture 6"/>
          <p:cNvPicPr>
            <a:picLocks noChangeAspect="1"/>
          </p:cNvPicPr>
          <p:nvPr/>
        </p:nvPicPr>
        <p:blipFill>
          <a:blip r:embed="rId4"/>
          <a:stretch>
            <a:fillRect/>
          </a:stretch>
        </p:blipFill>
        <p:spPr>
          <a:xfrm>
            <a:off x="5478629" y="3094899"/>
            <a:ext cx="1091550" cy="1515632"/>
          </a:xfrm>
          <a:prstGeom prst="rect">
            <a:avLst/>
          </a:prstGeom>
        </p:spPr>
      </p:pic>
      <p:pic>
        <p:nvPicPr>
          <p:cNvPr id="8" name="Picture 7"/>
          <p:cNvPicPr>
            <a:picLocks noChangeAspect="1"/>
          </p:cNvPicPr>
          <p:nvPr/>
        </p:nvPicPr>
        <p:blipFill>
          <a:blip r:embed="rId5"/>
          <a:stretch>
            <a:fillRect/>
          </a:stretch>
        </p:blipFill>
        <p:spPr>
          <a:xfrm>
            <a:off x="629945" y="3094899"/>
            <a:ext cx="1897034" cy="125873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69653" y="456251"/>
            <a:ext cx="7824788" cy="1323041"/>
          </a:xfrm>
        </p:spPr>
        <p:txBody>
          <a:bodyPr/>
          <a:lstStyle/>
          <a:p>
            <a:r>
              <a:rPr lang="en-US" sz="9600" dirty="0" smtClean="0"/>
              <a:t>Prayers</a:t>
            </a:r>
            <a:r>
              <a:rPr lang="en-US" dirty="0" smtClean="0"/>
              <a:t> </a:t>
            </a:r>
            <a:endParaRPr lang="en-US" dirty="0"/>
          </a:p>
        </p:txBody>
      </p:sp>
      <p:sp>
        <p:nvSpPr>
          <p:cNvPr id="3" name="Content Placeholder 2"/>
          <p:cNvSpPr>
            <a:spLocks noGrp="1"/>
          </p:cNvSpPr>
          <p:nvPr>
            <p:ph idx="1"/>
          </p:nvPr>
        </p:nvSpPr>
        <p:spPr/>
        <p:txBody>
          <a:bodyPr/>
          <a:lstStyle/>
          <a:p>
            <a:r>
              <a:rPr lang="en-US" dirty="0" smtClean="0"/>
              <a:t>The Shamash is the middle candle in the menorah, it is very special.  They light all the other candles with the shamash candle.  Lighting the candle is done in  a special way they always light the candle to the farthest right. Latkes are a potato pancakes dipped oil and potatos boiled with them. A prayer is said every night while lighting  the candles.    </a:t>
            </a:r>
          </a:p>
          <a:p>
            <a:endParaRPr lang="en-US" dirty="0" smtClean="0"/>
          </a:p>
          <a:p>
            <a:r>
              <a:rPr lang="en-US" dirty="0" smtClean="0"/>
              <a:t> </a:t>
            </a:r>
          </a:p>
          <a:p>
            <a:endParaRPr lang="en-US" dirty="0" smtClean="0"/>
          </a:p>
        </p:txBody>
      </p:sp>
      <p:pic>
        <p:nvPicPr>
          <p:cNvPr id="4" name="Picture 3"/>
          <p:cNvPicPr>
            <a:picLocks noChangeAspect="1"/>
          </p:cNvPicPr>
          <p:nvPr/>
        </p:nvPicPr>
        <p:blipFill>
          <a:blip r:embed="rId2"/>
          <a:stretch>
            <a:fillRect/>
          </a:stretch>
        </p:blipFill>
        <p:spPr>
          <a:xfrm>
            <a:off x="-446559" y="4394200"/>
            <a:ext cx="3289300" cy="2463800"/>
          </a:xfrm>
          <a:prstGeom prst="rect">
            <a:avLst/>
          </a:prstGeom>
        </p:spPr>
      </p:pic>
      <p:pic>
        <p:nvPicPr>
          <p:cNvPr id="5" name="Picture 4"/>
          <p:cNvPicPr>
            <a:picLocks noChangeAspect="1"/>
          </p:cNvPicPr>
          <p:nvPr/>
        </p:nvPicPr>
        <p:blipFill>
          <a:blip r:embed="rId3"/>
          <a:stretch>
            <a:fillRect/>
          </a:stretch>
        </p:blipFill>
        <p:spPr>
          <a:xfrm>
            <a:off x="6839258" y="4481821"/>
            <a:ext cx="1644342" cy="16443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0" fill="hold"/>
                                        <p:tgtEl>
                                          <p:spTgt spid="5"/>
                                        </p:tgtEl>
                                        <p:attrNameLst>
                                          <p:attrName>ppt_x</p:attrName>
                                        </p:attrNameLst>
                                      </p:cBhvr>
                                      <p:tavLst>
                                        <p:tav tm="0">
                                          <p:val>
                                            <p:strVal val="#ppt_x"/>
                                          </p:val>
                                        </p:tav>
                                        <p:tav tm="100000">
                                          <p:val>
                                            <p:strVal val="#ppt_x"/>
                                          </p:val>
                                        </p:tav>
                                      </p:tavLst>
                                    </p:anim>
                                    <p:anim calcmode="lin" valueType="num">
                                      <p:cBhvr additive="base">
                                        <p:cTn id="16"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dex">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Codex.thmx</Template>
  <TotalTime>177</TotalTime>
  <Words>374</Words>
  <Application>Microsoft Macintosh PowerPoint</Application>
  <PresentationFormat>On-screen Show (4:3)</PresentationFormat>
  <Paragraphs>27</Paragraphs>
  <Slides>7</Slides>
  <Notes>0</Notes>
  <HiddenSlides>0</HiddenSlides>
  <MMClips>0</MMClips>
  <ScaleCrop>false</ScaleCrop>
  <HeadingPairs>
    <vt:vector size="4" baseType="variant">
      <vt:variant>
        <vt:lpstr>Design Template</vt:lpstr>
      </vt:variant>
      <vt:variant>
        <vt:i4>1</vt:i4>
      </vt:variant>
      <vt:variant>
        <vt:lpstr>Slide Titles</vt:lpstr>
      </vt:variant>
      <vt:variant>
        <vt:i4>7</vt:i4>
      </vt:variant>
    </vt:vector>
  </HeadingPairs>
  <TitlesOfParts>
    <vt:vector size="8" baseType="lpstr">
      <vt:lpstr>Codex</vt:lpstr>
      <vt:lpstr>Hanukkah</vt:lpstr>
      <vt:lpstr>GIFTS,GAMES,AND FOODS</vt:lpstr>
      <vt:lpstr>DREIDELS</vt:lpstr>
      <vt:lpstr>The Maccabees</vt:lpstr>
      <vt:lpstr>How  Hanukah became a holiday.</vt:lpstr>
      <vt:lpstr>      Religion and The Jewish people</vt:lpstr>
      <vt:lpstr>Prayers </vt:lpstr>
    </vt:vector>
  </TitlesOfParts>
  <Company>PRSD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Hanukah</dc:title>
  <dc:creator>Eden Hall</dc:creator>
  <cp:lastModifiedBy>Eden Hall</cp:lastModifiedBy>
  <cp:revision>15</cp:revision>
  <dcterms:created xsi:type="dcterms:W3CDTF">2011-12-22T18:37:05Z</dcterms:created>
  <dcterms:modified xsi:type="dcterms:W3CDTF">2011-12-22T18:37:19Z</dcterms:modified>
</cp:coreProperties>
</file>