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6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78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59A9A-2D46-8B42-B1D2-FCC55C58A016}" type="datetimeFigureOut">
              <a:rPr lang="en-US" smtClean="0"/>
              <a:pPr/>
              <a:t>12/22/11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EAC1-A381-864A-8EA7-C68D65E91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EAC1-A381-864A-8EA7-C68D65E91C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84E39655-CEB8-5842-8A91-0A9596803269}" type="datetimeFigureOut">
              <a:rPr lang="en-US" smtClean="0"/>
              <a:pPr/>
              <a:t>12/22/11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98C9C4D4-F0BF-8149-9689-DA1CA97E8F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5355941" cy="1237130"/>
          </a:xfrm>
        </p:spPr>
        <p:txBody>
          <a:bodyPr/>
          <a:lstStyle/>
          <a:p>
            <a:r>
              <a:rPr lang="en-US" dirty="0" smtClean="0"/>
              <a:t>Kwanzaa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8" y="2209799"/>
            <a:ext cx="5355940" cy="466165"/>
          </a:xfrm>
        </p:spPr>
        <p:txBody>
          <a:bodyPr/>
          <a:lstStyle/>
          <a:p>
            <a:r>
              <a:rPr lang="en-US" dirty="0" smtClean="0"/>
              <a:t>Michael, Jesse, </a:t>
            </a:r>
            <a:r>
              <a:rPr lang="en-US" dirty="0" err="1" smtClean="0"/>
              <a:t>Anissa</a:t>
            </a:r>
            <a:r>
              <a:rPr lang="en-US" dirty="0" smtClean="0"/>
              <a:t>, Chloe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7" y="947759"/>
            <a:ext cx="1975091" cy="172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863" y="4015694"/>
            <a:ext cx="1931151" cy="1924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508" y="3476063"/>
            <a:ext cx="18796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801" y="3291748"/>
            <a:ext cx="2107073" cy="22327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 Za Kwanzaa!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1150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Days short </a:t>
            </a:r>
          </a:p>
          <a:p>
            <a:r>
              <a:rPr lang="en-US" sz="2400" dirty="0" smtClean="0"/>
              <a:t>Nights are very long </a:t>
            </a:r>
          </a:p>
          <a:p>
            <a:r>
              <a:rPr lang="en-US" sz="2400" dirty="0" smtClean="0"/>
              <a:t>Return of the sun</a:t>
            </a:r>
          </a:p>
          <a:p>
            <a:r>
              <a:rPr lang="en-US" sz="2400" dirty="0" smtClean="0"/>
              <a:t> African Americans Celbrate it</a:t>
            </a:r>
          </a:p>
          <a:p>
            <a:r>
              <a:rPr lang="en-US" sz="2400" dirty="0" smtClean="0"/>
              <a:t>Clothing and hair</a:t>
            </a:r>
            <a:endParaRPr lang="en-US" sz="24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3"/>
          </p:nvPr>
        </p:nvSpPr>
        <p:spPr>
          <a:xfrm>
            <a:off x="5991983" y="2865394"/>
            <a:ext cx="1972007" cy="22360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1" y="2286000"/>
            <a:ext cx="3352800" cy="2208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62" y="4494701"/>
            <a:ext cx="2882437" cy="23632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Brand-New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Holiday invented by Dr. Karenga</a:t>
            </a:r>
          </a:p>
          <a:p>
            <a:r>
              <a:rPr lang="en-US" sz="2400" dirty="0" smtClean="0"/>
              <a:t>Dr. Karenga teaches at CSU</a:t>
            </a:r>
          </a:p>
          <a:p>
            <a:r>
              <a:rPr lang="en-US" sz="2400" dirty="0" smtClean="0"/>
              <a:t>Creating Kwanzaa</a:t>
            </a:r>
          </a:p>
          <a:p>
            <a:r>
              <a:rPr lang="en-US" sz="2400" dirty="0" smtClean="0"/>
              <a:t>Organized believes 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54" y="3419404"/>
            <a:ext cx="2682845" cy="3438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41834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2575" lvl="0" indent="-282575" defTabSz="914400">
              <a:spcBef>
                <a:spcPts val="1800"/>
              </a:spcBef>
              <a:buClr>
                <a:srgbClr val="860908"/>
              </a:buClr>
              <a:buSzPct val="75000"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78" y="456252"/>
            <a:ext cx="7423023" cy="1323041"/>
          </a:xfrm>
        </p:spPr>
        <p:txBody>
          <a:bodyPr/>
          <a:lstStyle/>
          <a:p>
            <a:r>
              <a:rPr lang="en-US" dirty="0" smtClean="0"/>
              <a:t>SEVEN PRINCIPAL OF KWANZAA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5" y="2286000"/>
            <a:ext cx="5819226" cy="3840163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Bradley Hand ITC TT-Bold"/>
                <a:cs typeface="Bradley Hand ITC TT-Bold"/>
              </a:rPr>
              <a:t>Day 1 Umaja- unity</a:t>
            </a:r>
          </a:p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Bradley Hand ITC TT-Bold"/>
                <a:cs typeface="Bradley Hand ITC TT-Bold"/>
              </a:rPr>
              <a:t>Day 2 Kujichagulia- self determation </a:t>
            </a:r>
          </a:p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Bradley Hand ITC TT-Bold"/>
                <a:cs typeface="Bradley Hand ITC TT-Bold"/>
              </a:rPr>
              <a:t>Day 3 Ujima – collective sord and resoponsibity </a:t>
            </a:r>
          </a:p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Bradley Hand ITC TT-Bold"/>
                <a:cs typeface="Bradley Hand ITC TT-Bold"/>
              </a:rPr>
              <a:t>Day 4 Ujamaa – cooperation</a:t>
            </a:r>
          </a:p>
          <a:p>
            <a:r>
              <a:rPr lang="en-US" b="1" i="1" u="sng" dirty="0" smtClean="0">
                <a:solidFill>
                  <a:schemeClr val="tx1"/>
                </a:solidFill>
                <a:latin typeface="Bradley Hand ITC TT-Bold"/>
                <a:cs typeface="Bradley Hand ITC TT-Bold"/>
              </a:rPr>
              <a:t>Day 5 Nia-  purpose</a:t>
            </a:r>
          </a:p>
          <a:p>
            <a:r>
              <a:rPr lang="en-US" b="1" i="1" u="sng" dirty="0" smtClean="0">
                <a:solidFill>
                  <a:srgbClr val="1C6404"/>
                </a:solidFill>
                <a:latin typeface="Bradley Hand ITC TT-Bold"/>
                <a:cs typeface="Bradley Hand ITC TT-Bold"/>
              </a:rPr>
              <a:t>Day 6 Kaumba- creativity</a:t>
            </a:r>
          </a:p>
          <a:p>
            <a:r>
              <a:rPr lang="en-US" b="1" i="1" u="sng" dirty="0" smtClean="0">
                <a:solidFill>
                  <a:srgbClr val="1C6404"/>
                </a:solidFill>
                <a:latin typeface="Bradley Hand ITC TT-Bold"/>
                <a:cs typeface="Bradley Hand ITC TT-Bold"/>
              </a:rPr>
              <a:t>Day 7 Imani- faith</a:t>
            </a:r>
            <a:endParaRPr lang="en-US" b="1" i="1" u="sng" dirty="0">
              <a:solidFill>
                <a:srgbClr val="1C6404"/>
              </a:solidFill>
              <a:latin typeface="Bradley Hand ITC TT-Bold"/>
              <a:cs typeface="Bradley Hand ITC TT-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37" y="4186607"/>
            <a:ext cx="3201764" cy="2401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81" y="1956332"/>
            <a:ext cx="2471556" cy="18441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	7 Kwanzaa symbols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919" y="2285999"/>
            <a:ext cx="84846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Mkeka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or mat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Mazao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or fruits &amp; veggies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3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Kikonbe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cha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umoja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or unity cup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4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Muhindi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, corn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Kinara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, or candle holder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6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Mishumaa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saba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7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Zawadi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, or gifts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H="1">
            <a:off x="8483599" y="5945577"/>
            <a:ext cx="335947" cy="18058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46" y="4243093"/>
            <a:ext cx="2114761" cy="211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46" y="1779293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Habari</a:t>
            </a:r>
            <a:r>
              <a:rPr lang="en-US" dirty="0" smtClean="0"/>
              <a:t> </a:t>
            </a:r>
            <a:r>
              <a:rPr lang="en-US" dirty="0" err="1" smtClean="0"/>
              <a:t>Gani</a:t>
            </a:r>
            <a:r>
              <a:rPr lang="en-US" dirty="0" smtClean="0"/>
              <a:t>? </a:t>
            </a:r>
            <a:r>
              <a:rPr lang="en-US" dirty="0" err="1" smtClean="0"/>
              <a:t>Umoja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26 </a:t>
            </a:r>
          </a:p>
          <a:p>
            <a:r>
              <a:rPr lang="en-US" dirty="0" err="1" smtClean="0"/>
              <a:t>Umoja</a:t>
            </a:r>
            <a:r>
              <a:rPr lang="en-US" dirty="0" smtClean="0"/>
              <a:t> night </a:t>
            </a:r>
          </a:p>
          <a:p>
            <a:r>
              <a:rPr lang="en-US" dirty="0" err="1" smtClean="0"/>
              <a:t>Harambee</a:t>
            </a:r>
            <a:r>
              <a:rPr lang="en-US" dirty="0" smtClean="0"/>
              <a:t>!</a:t>
            </a:r>
          </a:p>
          <a:p>
            <a:r>
              <a:rPr lang="en-US" dirty="0" smtClean="0"/>
              <a:t>Hair they braid </a:t>
            </a:r>
          </a:p>
          <a:p>
            <a:r>
              <a:rPr lang="en-US" dirty="0" smtClean="0"/>
              <a:t>Dr. Martin Luther </a:t>
            </a:r>
          </a:p>
          <a:p>
            <a:r>
              <a:rPr lang="en-US" dirty="0" smtClean="0"/>
              <a:t>Big feasts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16" y="2065509"/>
            <a:ext cx="3492500" cy="2874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509"/>
            <a:ext cx="2286000" cy="37303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5279852" cy="1323041"/>
          </a:xfrm>
        </p:spPr>
        <p:txBody>
          <a:bodyPr/>
          <a:lstStyle/>
          <a:p>
            <a:r>
              <a:rPr lang="en-US" dirty="0" smtClean="0"/>
              <a:t>Kwanzaa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28" y="2286000"/>
            <a:ext cx="4720037" cy="3840163"/>
          </a:xfrm>
        </p:spPr>
        <p:txBody>
          <a:bodyPr/>
          <a:lstStyle/>
          <a:p>
            <a:r>
              <a:rPr lang="en-US" dirty="0" smtClean="0"/>
              <a:t>Cal.</a:t>
            </a:r>
          </a:p>
          <a:p>
            <a:r>
              <a:rPr lang="en-US" dirty="0" smtClean="0"/>
              <a:t>First Harvest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02" y="3917529"/>
            <a:ext cx="2685981" cy="2170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81" y="1968064"/>
            <a:ext cx="2964502" cy="2324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957" y="4770783"/>
            <a:ext cx="2432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oper Black"/>
                <a:cs typeface="Cooper Black"/>
              </a:rPr>
              <a:t>THE END</a:t>
            </a:r>
            <a:endParaRPr lang="en-US" sz="44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5897748" cy="1323041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79294"/>
            <a:ext cx="6197600" cy="434687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>
                <a:latin typeface="Cooper Black"/>
                <a:cs typeface="Cooper Black"/>
              </a:rPr>
              <a:t>Michael</a:t>
            </a:r>
          </a:p>
          <a:p>
            <a:r>
              <a:rPr lang="en-US" sz="7200" dirty="0" smtClean="0">
                <a:latin typeface="Cooper Black"/>
                <a:cs typeface="Cooper Black"/>
              </a:rPr>
              <a:t>JESSE</a:t>
            </a:r>
          </a:p>
          <a:p>
            <a:r>
              <a:rPr lang="en-US" sz="7200" dirty="0" smtClean="0">
                <a:latin typeface="Cooper Black"/>
                <a:cs typeface="Cooper Black"/>
              </a:rPr>
              <a:t>ANISSA</a:t>
            </a:r>
          </a:p>
          <a:p>
            <a:r>
              <a:rPr lang="en-US" sz="7200" dirty="0" smtClean="0">
                <a:latin typeface="Cooper Black"/>
                <a:cs typeface="Cooper Black"/>
              </a:rPr>
              <a:t>CHLOE</a:t>
            </a:r>
          </a:p>
          <a:p>
            <a:endParaRPr lang="en-US" sz="7200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Codex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226</TotalTime>
  <Words>170</Words>
  <Application>Microsoft Macintosh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Codex</vt:lpstr>
      <vt:lpstr>Kwanzaa</vt:lpstr>
      <vt:lpstr>Heri Za Kwanzaa!</vt:lpstr>
      <vt:lpstr>A Brand-New Day!</vt:lpstr>
      <vt:lpstr>SEVEN PRINCIPAL OF KWANZAA</vt:lpstr>
      <vt:lpstr> 7 Kwanzaa symbols</vt:lpstr>
      <vt:lpstr>Habari Gani? Umoja!</vt:lpstr>
      <vt:lpstr>Kwanzaa</vt:lpstr>
      <vt:lpstr>CREDITS</vt:lpstr>
    </vt:vector>
  </TitlesOfParts>
  <Company>PRSD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Kwanzaa</dc:title>
  <dc:creator>Eden Hall</dc:creator>
  <cp:lastModifiedBy>Eden Hall</cp:lastModifiedBy>
  <cp:revision>16</cp:revision>
  <dcterms:created xsi:type="dcterms:W3CDTF">2011-12-22T18:36:27Z</dcterms:created>
  <dcterms:modified xsi:type="dcterms:W3CDTF">2011-12-22T18:36:41Z</dcterms:modified>
</cp:coreProperties>
</file>